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Maven Pro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2" roundtripDataSignature="AMtx7mjCHI9U7/W2GjLAYuhSjBPrZslO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regular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Maven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Italic.fntdata"/><Relationship Id="rId6" Type="http://schemas.openxmlformats.org/officeDocument/2006/relationships/slide" Target="slides/slide1.xml"/><Relationship Id="rId18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12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1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1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1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1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1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1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1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1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1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1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1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1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1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1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1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1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12"/>
          <p:cNvGrpSpPr/>
          <p:nvPr/>
        </p:nvGrpSpPr>
        <p:grpSpPr>
          <a:xfrm>
            <a:off x="5043503" y="0"/>
            <a:ext cx="3814072" cy="3839101"/>
            <a:chOff x="5043503" y="0"/>
            <a:chExt cx="3814072" cy="3839101"/>
          </a:xfrm>
        </p:grpSpPr>
        <p:sp>
          <p:nvSpPr>
            <p:cNvPr id="30" name="Google Shape;30;p1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1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1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1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1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1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12"/>
            <p:cNvGrpSpPr/>
            <p:nvPr/>
          </p:nvGrpSpPr>
          <p:grpSpPr>
            <a:xfrm>
              <a:off x="7952724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1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1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1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784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1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2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2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2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2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Google Shape;148;p2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2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2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2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2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2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2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2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2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2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2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2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2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Google Shape;163;p2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2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2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2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2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Google Shape;169;p2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2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2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Google Shape;174;p2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2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2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2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Google Shape;178;p2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2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2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2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2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2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2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Google Shape;194;p2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2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p2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2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Google Shape;203;p2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2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Google Shape;208;p2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2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2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2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2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2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2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2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2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2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2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2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2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2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2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Google Shape;228;p2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2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2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2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2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2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Google Shape;234;p2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2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2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2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2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Google Shape;239;p2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2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2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2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Google Shape;243;p2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2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2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2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2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2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2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2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2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2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2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2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2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2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" name="Google Shape;259;p2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2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2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2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Google Shape;263;p2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2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2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2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2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8" name="Google Shape;268;p2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2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1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Google Shape;51;p1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1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4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58" name="Google Shape;58;p14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9" name="Google Shape;59;p14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14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" name="Google Shape;61;p1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62" name="Google Shape;62;p14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14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14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" name="Google Shape;65;p14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6" name="Google Shape;66;p14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4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4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" name="Google Shape;70;p14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71" name="Google Shape;71;p1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72" name="Google Shape;72;p14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4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14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75" name="Google Shape;75;p14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4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4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14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9" name="Google Shape;79;p14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14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" name="Google Shape;83;p14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84" name="Google Shape;84;p14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14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14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14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4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9" name="Google Shape;89;p1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1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1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8"/>
          <p:cNvGrpSpPr/>
          <p:nvPr/>
        </p:nvGrpSpPr>
        <p:grpSpPr>
          <a:xfrm>
            <a:off x="6866714" y="1256"/>
            <a:ext cx="2267379" cy="2601741"/>
            <a:chOff x="6790514" y="1256"/>
            <a:chExt cx="2267379" cy="2601741"/>
          </a:xfrm>
        </p:grpSpPr>
        <p:grpSp>
          <p:nvGrpSpPr>
            <p:cNvPr id="114" name="Google Shape;114;p18"/>
            <p:cNvGrpSpPr/>
            <p:nvPr/>
          </p:nvGrpSpPr>
          <p:grpSpPr>
            <a:xfrm>
              <a:off x="7067535" y="1256"/>
              <a:ext cx="1990358" cy="1990303"/>
              <a:chOff x="7067535" y="1256"/>
              <a:chExt cx="1990358" cy="1990303"/>
            </a:xfrm>
          </p:grpSpPr>
          <p:sp>
            <p:nvSpPr>
              <p:cNvPr id="115" name="Google Shape;115;p1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1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Google Shape;118;p18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19" name="Google Shape;119;p1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1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1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1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1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1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7843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Google Shape;125;p1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1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1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1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2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2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0" Type="http://schemas.openxmlformats.org/officeDocument/2006/relationships/image" Target="../media/image12.png"/><Relationship Id="rId9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"/>
          <p:cNvSpPr txBox="1"/>
          <p:nvPr>
            <p:ph type="ctrTitle"/>
          </p:nvPr>
        </p:nvSpPr>
        <p:spPr>
          <a:xfrm>
            <a:off x="790375" y="1000288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zh-TW" sz="4400">
                <a:solidFill>
                  <a:srgbClr val="FFE599"/>
                </a:solidFill>
              </a:rPr>
              <a:t>虛擬偶像</a:t>
            </a:r>
            <a:endParaRPr sz="4400">
              <a:solidFill>
                <a:srgbClr val="FFE599"/>
              </a:solidFill>
            </a:endParaRPr>
          </a:p>
        </p:txBody>
      </p:sp>
      <p:sp>
        <p:nvSpPr>
          <p:cNvPr id="278" name="Google Shape;278;p1"/>
          <p:cNvSpPr txBox="1"/>
          <p:nvPr>
            <p:ph idx="1" type="subTitle"/>
          </p:nvPr>
        </p:nvSpPr>
        <p:spPr>
          <a:xfrm>
            <a:off x="790375" y="3230875"/>
            <a:ext cx="59964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zh-TW" sz="1800"/>
              <a:t>指導老師：蔡英德</a:t>
            </a:r>
            <a:endParaRPr b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zh-TW" sz="1800"/>
              <a:t>組員：李珮瑀、黃筱媛、趙庭、陳柄菽、林佳宜、吳偲彤</a:t>
            </a:r>
            <a:endParaRPr b="1" sz="1800"/>
          </a:p>
        </p:txBody>
      </p:sp>
      <p:pic>
        <p:nvPicPr>
          <p:cNvPr id="279" name="Google Shape;27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6175" y="289997"/>
            <a:ext cx="1229869" cy="4692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-1"/>
            <a:ext cx="9118525" cy="513552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10"/>
          <p:cNvSpPr txBox="1"/>
          <p:nvPr>
            <p:ph type="title"/>
          </p:nvPr>
        </p:nvSpPr>
        <p:spPr>
          <a:xfrm>
            <a:off x="2580462" y="1621412"/>
            <a:ext cx="3957600" cy="18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5620">
                <a:solidFill>
                  <a:srgbClr val="FFD966"/>
                </a:solidFill>
              </a:rPr>
              <a:t>THE END</a:t>
            </a:r>
            <a:endParaRPr sz="5620">
              <a:solidFill>
                <a:srgbClr val="FFD966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5620">
                <a:solidFill>
                  <a:srgbClr val="FFFFFF"/>
                </a:solidFill>
              </a:rPr>
              <a:t>謝謝大家</a:t>
            </a:r>
            <a:endParaRPr sz="562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1" y="-1"/>
            <a:ext cx="9144000" cy="513552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"/>
          <p:cNvSpPr txBox="1"/>
          <p:nvPr>
            <p:ph type="title"/>
          </p:nvPr>
        </p:nvSpPr>
        <p:spPr>
          <a:xfrm>
            <a:off x="571150" y="133625"/>
            <a:ext cx="36276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動機</a:t>
            </a:r>
            <a:endParaRPr sz="4200">
              <a:solidFill>
                <a:srgbClr val="FFFFFF"/>
              </a:solidFill>
            </a:endParaRPr>
          </a:p>
        </p:txBody>
      </p:sp>
      <p:sp>
        <p:nvSpPr>
          <p:cNvPr id="286" name="Google Shape;286;p2"/>
          <p:cNvSpPr txBox="1"/>
          <p:nvPr/>
        </p:nvSpPr>
        <p:spPr>
          <a:xfrm>
            <a:off x="1116149" y="321008"/>
            <a:ext cx="6911700" cy="44935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zh-TW" sz="1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偶像是追星女孩和男孩的一道光</a:t>
            </a:r>
            <a:endParaRPr b="1" i="0" sz="19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zh-TW" sz="1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但卻太過遙遠而</a:t>
            </a:r>
            <a:r>
              <a:rPr b="1" i="0" lang="zh-TW" sz="2000" u="none" cap="none" strike="noStrike">
                <a:solidFill>
                  <a:srgbClr val="FFD966"/>
                </a:solidFill>
                <a:latin typeface="Nunito"/>
                <a:ea typeface="Nunito"/>
                <a:cs typeface="Nunito"/>
                <a:sym typeface="Nunito"/>
              </a:rPr>
              <a:t>觸不可及</a:t>
            </a:r>
            <a:endParaRPr b="1" i="0" sz="2000" u="none" cap="none" strike="noStrike">
              <a:solidFill>
                <a:srgbClr val="FFD9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zh-TW" sz="1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於是我們將一些技術加以利用</a:t>
            </a:r>
            <a:endParaRPr b="1" i="0" sz="19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zh-TW" sz="1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讓喜歡的偶像</a:t>
            </a:r>
            <a:r>
              <a:rPr b="1" i="0" lang="zh-TW" sz="20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近在咫尺</a:t>
            </a:r>
            <a:endParaRPr b="1" i="0" sz="2000" u="none" cap="none" strike="noStrike">
              <a:solidFill>
                <a:srgbClr val="FFD966"/>
              </a:solidFill>
              <a:highlight>
                <a:srgbClr val="F1C232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zh-TW" sz="1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可以讓他做出各種你所</a:t>
            </a:r>
            <a:r>
              <a:rPr b="1" i="0" lang="zh-TW" sz="20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期望的動作</a:t>
            </a:r>
            <a:endParaRPr b="1" i="0" sz="1900" u="none" cap="none" strike="noStrike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highlight>
                <a:srgbClr val="F1C232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1" y="-1"/>
            <a:ext cx="9144000" cy="513552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"/>
          <p:cNvSpPr txBox="1"/>
          <p:nvPr>
            <p:ph type="title"/>
          </p:nvPr>
        </p:nvSpPr>
        <p:spPr>
          <a:xfrm>
            <a:off x="571150" y="133625"/>
            <a:ext cx="36276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動機</a:t>
            </a:r>
            <a:endParaRPr sz="4200">
              <a:solidFill>
                <a:srgbClr val="FFFFFF"/>
              </a:solidFill>
            </a:endParaRPr>
          </a:p>
        </p:txBody>
      </p:sp>
      <p:sp>
        <p:nvSpPr>
          <p:cNvPr id="293" name="Google Shape;293;p3"/>
          <p:cNvSpPr txBox="1"/>
          <p:nvPr/>
        </p:nvSpPr>
        <p:spPr>
          <a:xfrm>
            <a:off x="1286400" y="747850"/>
            <a:ext cx="6911700" cy="42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zh-TW" sz="1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想成為Vtuber</a:t>
            </a:r>
            <a:endParaRPr b="1" i="0" sz="19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zh-TW" sz="1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卻因為金錢以及時間而無法實現?!</a:t>
            </a:r>
            <a:endParaRPr b="1" i="0" sz="19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zh-TW" sz="1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現今社會的技術已經可以解決</a:t>
            </a:r>
            <a:endParaRPr b="1" i="0" sz="19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zh-TW" sz="1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透過深度學習以及Openpose的結合</a:t>
            </a:r>
            <a:endParaRPr b="1" i="0" sz="19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zh-TW" sz="1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可以完美的解決這些問題</a:t>
            </a:r>
            <a:endParaRPr b="1" i="0" sz="19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zh-TW" sz="1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偶像是追星女孩和男孩的一道光</a:t>
            </a:r>
            <a:endParaRPr b="1" i="0" sz="19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zh-TW" sz="1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但卻太過遙遠而</a:t>
            </a:r>
            <a:r>
              <a:rPr b="1" i="0" lang="zh-TW" sz="2000" u="none" cap="none" strike="noStrike">
                <a:solidFill>
                  <a:srgbClr val="FFD966"/>
                </a:solidFill>
                <a:latin typeface="Nunito"/>
                <a:ea typeface="Nunito"/>
                <a:cs typeface="Nunito"/>
                <a:sym typeface="Nunito"/>
              </a:rPr>
              <a:t>觸不可及</a:t>
            </a:r>
            <a:endParaRPr b="1" i="0" sz="2000" u="none" cap="none" strike="noStrike">
              <a:solidFill>
                <a:srgbClr val="FFD9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zh-TW" sz="1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於是我們將這些技術加以利用</a:t>
            </a:r>
            <a:endParaRPr b="1" i="0" sz="19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zh-TW" sz="1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讓喜歡的偶像</a:t>
            </a:r>
            <a:r>
              <a:rPr b="1" i="0" lang="zh-TW" sz="20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近在咫尺</a:t>
            </a:r>
            <a:endParaRPr b="1" i="0" sz="2000" u="none" cap="none" strike="noStrike">
              <a:solidFill>
                <a:srgbClr val="FFD966"/>
              </a:solidFill>
              <a:highlight>
                <a:srgbClr val="F1C232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zh-TW" sz="1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可以讓他做出各種你所</a:t>
            </a:r>
            <a:r>
              <a:rPr b="1" i="0" lang="zh-TW" sz="1900" u="none" cap="none" strike="noStrike">
                <a:solidFill>
                  <a:srgbClr val="FFD966"/>
                </a:solidFill>
                <a:latin typeface="Nunito"/>
                <a:ea typeface="Nunito"/>
                <a:cs typeface="Nunito"/>
                <a:sym typeface="Nunito"/>
              </a:rPr>
              <a:t>期望的動作</a:t>
            </a:r>
            <a:endParaRPr b="1" i="0" sz="1900" u="none" cap="none" strike="noStrike">
              <a:solidFill>
                <a:srgbClr val="FFD9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highlight>
                <a:srgbClr val="F1C232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-1"/>
            <a:ext cx="9118525" cy="513552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"/>
          <p:cNvSpPr txBox="1"/>
          <p:nvPr>
            <p:ph type="title"/>
          </p:nvPr>
        </p:nvSpPr>
        <p:spPr>
          <a:xfrm>
            <a:off x="195325" y="87225"/>
            <a:ext cx="44964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SzPct val="94276"/>
              <a:buNone/>
            </a:pPr>
            <a:r>
              <a:rPr lang="zh-TW" sz="3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系統架構、開發環境</a:t>
            </a:r>
            <a:endParaRPr sz="3300">
              <a:solidFill>
                <a:srgbClr val="FFFFFF"/>
              </a:solidFill>
            </a:endParaRPr>
          </a:p>
        </p:txBody>
      </p:sp>
      <p:sp>
        <p:nvSpPr>
          <p:cNvPr id="300" name="Google Shape;300;p4"/>
          <p:cNvSpPr txBox="1"/>
          <p:nvPr/>
        </p:nvSpPr>
        <p:spPr>
          <a:xfrm>
            <a:off x="516350" y="847300"/>
            <a:ext cx="2853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zh-TW" sz="2300" u="none" cap="none" strike="noStrike">
                <a:solidFill>
                  <a:srgbClr val="FFD966"/>
                </a:solidFill>
                <a:latin typeface="Nunito"/>
                <a:ea typeface="Nunito"/>
                <a:cs typeface="Nunito"/>
                <a:sym typeface="Nunito"/>
              </a:rPr>
              <a:t>開發工具、環境</a:t>
            </a:r>
            <a:endParaRPr b="1" i="0" sz="2300" u="none" cap="none" strike="noStrike">
              <a:solidFill>
                <a:srgbClr val="FFD9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1" name="Google Shape;301;p4"/>
          <p:cNvSpPr txBox="1"/>
          <p:nvPr/>
        </p:nvSpPr>
        <p:spPr>
          <a:xfrm>
            <a:off x="1064275" y="1386100"/>
            <a:ext cx="30000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zh-TW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開發工具</a:t>
            </a:r>
            <a:endParaRPr b="1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b="1" i="0" lang="zh-TW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Openpose</a:t>
            </a:r>
            <a:endParaRPr b="1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b="1" i="0" lang="zh-TW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Vroid</a:t>
            </a:r>
            <a:endParaRPr b="1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b="1" i="0" lang="zh-TW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Studio</a:t>
            </a:r>
            <a:endParaRPr b="1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b="1" i="0" lang="zh-TW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CartoonGAN</a:t>
            </a:r>
            <a:endParaRPr b="1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4"/>
          <p:cNvSpPr txBox="1"/>
          <p:nvPr/>
        </p:nvSpPr>
        <p:spPr>
          <a:xfrm>
            <a:off x="4963375" y="1386101"/>
            <a:ext cx="3000000" cy="24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zh-TW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開發環境</a:t>
            </a:r>
            <a:endParaRPr b="1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b="1" i="0" lang="zh-TW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Unity</a:t>
            </a:r>
            <a:endParaRPr b="1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b="1" i="0" lang="zh-TW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PyCharm</a:t>
            </a:r>
            <a:endParaRPr b="1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Times New Roman"/>
              <a:buChar char="●"/>
            </a:pPr>
            <a:r>
              <a:rPr b="1" i="0" lang="zh-TW" sz="23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PhpStorm</a:t>
            </a:r>
            <a:endParaRPr b="1" i="0" sz="23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-1"/>
            <a:ext cx="9118525" cy="513552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"/>
          <p:cNvSpPr txBox="1"/>
          <p:nvPr>
            <p:ph type="title"/>
          </p:nvPr>
        </p:nvSpPr>
        <p:spPr>
          <a:xfrm>
            <a:off x="494950" y="-18775"/>
            <a:ext cx="36276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流程架構</a:t>
            </a:r>
            <a:endParaRPr sz="4200">
              <a:solidFill>
                <a:srgbClr val="FFFFFF"/>
              </a:solidFill>
            </a:endParaRPr>
          </a:p>
        </p:txBody>
      </p:sp>
      <p:pic>
        <p:nvPicPr>
          <p:cNvPr id="309" name="Google Shape;30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475" y="895475"/>
            <a:ext cx="8814049" cy="3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-1"/>
            <a:ext cx="9118525" cy="513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5838" y="814041"/>
            <a:ext cx="6812324" cy="342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5985" y="822933"/>
            <a:ext cx="6812325" cy="3411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96348" y="822933"/>
            <a:ext cx="6812324" cy="3411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95986" y="822933"/>
            <a:ext cx="6812324" cy="3428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83247" y="797172"/>
            <a:ext cx="6837800" cy="342040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6"/>
          <p:cNvSpPr txBox="1"/>
          <p:nvPr/>
        </p:nvSpPr>
        <p:spPr>
          <a:xfrm>
            <a:off x="-190928" y="7974"/>
            <a:ext cx="36276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TW" sz="3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操作過程</a:t>
            </a:r>
            <a:br>
              <a:rPr b="1" i="0" lang="zh-TW" sz="3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0" sz="36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2" y="-6416"/>
            <a:ext cx="9118525" cy="513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2721" y="845458"/>
            <a:ext cx="6070477" cy="3435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42722" y="862607"/>
            <a:ext cx="6070479" cy="3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32757" y="847573"/>
            <a:ext cx="6070479" cy="3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82807" y="838672"/>
            <a:ext cx="6070479" cy="3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32757" y="841437"/>
            <a:ext cx="6070478" cy="343981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7"/>
          <p:cNvSpPr txBox="1"/>
          <p:nvPr>
            <p:ph type="title"/>
          </p:nvPr>
        </p:nvSpPr>
        <p:spPr>
          <a:xfrm>
            <a:off x="-635350" y="56636"/>
            <a:ext cx="36276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100"/>
              <a:buFont typeface="Arial"/>
              <a:buNone/>
            </a:pPr>
            <a:r>
              <a:rPr lang="zh-TW" sz="4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影片</a:t>
            </a:r>
            <a:br>
              <a:rPr lang="zh-TW" sz="4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4200">
              <a:solidFill>
                <a:srgbClr val="FFFFFF"/>
              </a:solidFill>
            </a:endParaRPr>
          </a:p>
        </p:txBody>
      </p:sp>
      <p:pic>
        <p:nvPicPr>
          <p:cNvPr id="332" name="Google Shape;332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42724" y="830798"/>
            <a:ext cx="6070478" cy="343002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7"/>
          <p:cNvSpPr txBox="1"/>
          <p:nvPr/>
        </p:nvSpPr>
        <p:spPr>
          <a:xfrm>
            <a:off x="-635350" y="89303"/>
            <a:ext cx="36276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TW" sz="3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人偶</a:t>
            </a:r>
            <a:br>
              <a:rPr b="1" i="0" lang="zh-TW" sz="3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0" sz="36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334" name="Google Shape;334;p7"/>
          <p:cNvPicPr preferRelativeResize="0"/>
          <p:nvPr/>
        </p:nvPicPr>
        <p:blipFill rotWithShape="1">
          <a:blip r:embed="rId10">
            <a:alphaModFix/>
          </a:blip>
          <a:srcRect b="0" l="0" r="0" t="3502"/>
          <a:stretch/>
        </p:blipFill>
        <p:spPr>
          <a:xfrm>
            <a:off x="1732758" y="847573"/>
            <a:ext cx="6070477" cy="3439819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7"/>
          <p:cNvSpPr txBox="1"/>
          <p:nvPr/>
        </p:nvSpPr>
        <p:spPr>
          <a:xfrm>
            <a:off x="-660828" y="113273"/>
            <a:ext cx="36276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zh-TW" sz="3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鏡頭</a:t>
            </a:r>
            <a:br>
              <a:rPr b="1" i="0" lang="zh-TW" sz="3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0" sz="3600" u="none" cap="none" strike="noStrike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-1"/>
            <a:ext cx="9118525" cy="513552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8"/>
          <p:cNvSpPr txBox="1"/>
          <p:nvPr>
            <p:ph type="title"/>
          </p:nvPr>
        </p:nvSpPr>
        <p:spPr>
          <a:xfrm>
            <a:off x="571150" y="133625"/>
            <a:ext cx="36276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系統特色</a:t>
            </a:r>
            <a:endParaRPr sz="3300">
              <a:solidFill>
                <a:srgbClr val="FFFFFF"/>
              </a:solidFill>
            </a:endParaRPr>
          </a:p>
        </p:txBody>
      </p:sp>
      <p:sp>
        <p:nvSpPr>
          <p:cNvPr id="342" name="Google Shape;342;p8"/>
          <p:cNvSpPr txBox="1"/>
          <p:nvPr>
            <p:ph idx="1" type="body"/>
          </p:nvPr>
        </p:nvSpPr>
        <p:spPr>
          <a:xfrm>
            <a:off x="947105" y="1132925"/>
            <a:ext cx="7447200" cy="30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b="1" lang="zh-TW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使用Barracuda抓取影片中的人物動作骨架並放入3D人偶</a:t>
            </a:r>
            <a:endParaRPr b="1"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b="1" lang="zh-TW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擁有屬於自己的3D人偶</a:t>
            </a:r>
            <a:endParaRPr b="1"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b="1" lang="zh-TW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使用CartoonGAN創建Q版2D人物</a:t>
            </a:r>
            <a:endParaRPr b="1"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●"/>
            </a:pPr>
            <a:r>
              <a:rPr b="1" lang="zh-TW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讓靜態2D人物能動起來</a:t>
            </a:r>
            <a:endParaRPr b="1"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b="1" lang="zh-TW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不需要花費龐大的費用以及使用複雜的器材</a:t>
            </a:r>
            <a:endParaRPr b="1" sz="2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2737" y="3987"/>
            <a:ext cx="9118525" cy="513552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9"/>
          <p:cNvSpPr txBox="1"/>
          <p:nvPr>
            <p:ph type="title"/>
          </p:nvPr>
        </p:nvSpPr>
        <p:spPr>
          <a:xfrm>
            <a:off x="627500" y="133625"/>
            <a:ext cx="31767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3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結論及未來發展</a:t>
            </a:r>
            <a:endParaRPr sz="3300">
              <a:solidFill>
                <a:srgbClr val="FFFFFF"/>
              </a:solidFill>
            </a:endParaRPr>
          </a:p>
        </p:txBody>
      </p:sp>
      <p:sp>
        <p:nvSpPr>
          <p:cNvPr id="349" name="Google Shape;349;p9"/>
          <p:cNvSpPr txBox="1"/>
          <p:nvPr>
            <p:ph idx="1" type="body"/>
          </p:nvPr>
        </p:nvSpPr>
        <p:spPr>
          <a:xfrm>
            <a:off x="1056750" y="1132926"/>
            <a:ext cx="7030500" cy="3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zh-TW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進行深入研究，開發出</a:t>
            </a:r>
            <a:r>
              <a:rPr b="1" lang="zh-TW" sz="1500">
                <a:solidFill>
                  <a:srgbClr val="FFE5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虛擬寵物</a:t>
            </a:r>
            <a:r>
              <a:rPr b="1" lang="zh-TW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，動物們的壽命相對於人類更加短暫，然而不可否認的是牠們對於飼主來說是有如家人般的存在，這將成為一</a:t>
            </a:r>
            <a:r>
              <a:rPr b="1" lang="zh-TW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大慰藉</a:t>
            </a:r>
            <a:r>
              <a:rPr b="1" lang="zh-TW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。            </a:t>
            </a:r>
            <a:endParaRPr b="1"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zh-TW" sz="15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虛擬偶像的發展多元、應用廣泛，對於人類社會將造成一定程度的影響，將是迎接未來不可或缺的重要研究。</a:t>
            </a:r>
            <a:endParaRPr b="1"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t/>
            </a:r>
            <a:endParaRPr b="1" sz="2853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